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tableStyles+xml" PartName="/ppt/tableStyle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Old Standard TT"/>
      <p:regular r:id="rId23"/>
      <p:bold r:id="rId24"/>
      <p: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D8BC209-B778-4C07-8022-AED703B4542F}">
  <a:tblStyle styleId="{8D8BC209-B778-4C07-8022-AED703B454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OldStandardTT-bold.fntdata"/><Relationship Id="rId23" Type="http://schemas.openxmlformats.org/officeDocument/2006/relationships/font" Target="fonts/OldStandardT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OldStandardT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02e688292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02e688292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933c8c4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933c8c4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02e688292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02e688292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02e688292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02e688292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02e688292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02e688292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rgbClr val="1155C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389350" y="711275"/>
            <a:ext cx="7887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01600" marR="101600" rtl="0" algn="l">
              <a:lnSpc>
                <a:spcPct val="9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rgbClr val="FFFFFF"/>
              </a:solidFill>
            </a:endParaRPr>
          </a:p>
          <a:p>
            <a:pPr indent="0" lvl="0" marL="101600" marR="101600" rtl="0" algn="ctr">
              <a:lnSpc>
                <a:spcPct val="9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CHALLENGE 2020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01600" marR="101600" rtl="0" algn="ctr">
              <a:lnSpc>
                <a:spcPct val="9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rgbClr val="FFFFFF"/>
              </a:solidFill>
            </a:endParaRPr>
          </a:p>
          <a:p>
            <a:pPr indent="0" lvl="0" marL="101600" marR="101600" rtl="0" algn="ctr">
              <a:lnSpc>
                <a:spcPct val="9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rgbClr val="FFFFFF"/>
              </a:solidFill>
            </a:endParaRPr>
          </a:p>
          <a:p>
            <a:pPr indent="0" lvl="0" marL="101600" marR="101600" rtl="0" algn="ctr">
              <a:lnSpc>
                <a:spcPct val="9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rgbClr val="FFFFFF"/>
              </a:solidFill>
            </a:endParaRPr>
          </a:p>
          <a:p>
            <a:pPr indent="0" lvl="0" marL="101600" marR="101600" rtl="0" algn="l">
              <a:lnSpc>
                <a:spcPct val="9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Organization: Metropolitan Washington </a:t>
            </a:r>
            <a:br>
              <a:rPr b="0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                      Council of Governments (MWCOG) </a:t>
            </a:r>
            <a:br>
              <a:rPr b="0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0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Project Name: Regional Traffic Count</a:t>
            </a:r>
            <a:endParaRPr b="0"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01600" marR="101600" rtl="0" algn="l">
              <a:lnSpc>
                <a:spcPct val="9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000000"/>
              </a:solidFill>
              <a:highlight>
                <a:srgbClr val="F8F8F8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3"/>
          <p:cNvSpPr txBox="1"/>
          <p:nvPr/>
        </p:nvSpPr>
        <p:spPr>
          <a:xfrm>
            <a:off x="6899400" y="3564425"/>
            <a:ext cx="1803600" cy="13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Team 43 :</a:t>
            </a:r>
            <a:b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Marc Marcelin</a:t>
            </a:r>
            <a:b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Shweta Malla</a:t>
            </a:r>
            <a:b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Abhishek Mangla  </a:t>
            </a:r>
            <a:b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Neviya Prakash</a:t>
            </a:r>
            <a:b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2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  <a:effectLst>
            <a:outerShdw rotWithShape="0" algn="bl" dir="120000" dist="9525">
              <a:srgbClr val="000000"/>
            </a:outerShdw>
          </a:effectLst>
        </p:spPr>
      </p:pic>
      <p:sp>
        <p:nvSpPr>
          <p:cNvPr id="159" name="Google Shape;159;p22"/>
          <p:cNvSpPr txBox="1"/>
          <p:nvPr>
            <p:ph type="title"/>
          </p:nvPr>
        </p:nvSpPr>
        <p:spPr>
          <a:xfrm>
            <a:off x="265500" y="1404650"/>
            <a:ext cx="4045200" cy="247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Our suggestions for a sustainable planet 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2"/>
          <p:cNvSpPr txBox="1"/>
          <p:nvPr>
            <p:ph idx="2" type="body"/>
          </p:nvPr>
        </p:nvSpPr>
        <p:spPr>
          <a:xfrm>
            <a:off x="4930800" y="1491675"/>
            <a:ext cx="3837000" cy="326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Odd-Even rule</a:t>
            </a:r>
            <a:br>
              <a:rPr lang="en" sz="2400">
                <a:latin typeface="Calibri"/>
                <a:ea typeface="Calibri"/>
                <a:cs typeface="Calibri"/>
                <a:sym typeface="Calibri"/>
              </a:rPr>
            </a:b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Provide affordable transport to public </a:t>
            </a:r>
            <a:br>
              <a:rPr lang="en" sz="2400">
                <a:latin typeface="Calibri"/>
                <a:ea typeface="Calibri"/>
                <a:cs typeface="Calibri"/>
                <a:sym typeface="Calibri"/>
              </a:rPr>
            </a:b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Cycling and walking incentives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65" name="Google Shape;165;p23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3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0" lang="en" sz="1800">
                <a:latin typeface="Calibri"/>
                <a:ea typeface="Calibri"/>
                <a:cs typeface="Calibri"/>
                <a:sym typeface="Calibri"/>
              </a:rPr>
              <a:t>We plan to add the census data to test traffic conditions against Accessibility index, jobs accessibility by transit as well as income.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7" name="Google Shape;167;p23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68" name="Google Shape;168;p23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23"/>
          <p:cNvSpPr txBox="1"/>
          <p:nvPr>
            <p:ph type="title"/>
          </p:nvPr>
        </p:nvSpPr>
        <p:spPr>
          <a:xfrm>
            <a:off x="476750" y="213775"/>
            <a:ext cx="4095300" cy="78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Calibri"/>
                <a:ea typeface="Calibri"/>
                <a:cs typeface="Calibri"/>
                <a:sym typeface="Calibri"/>
              </a:rPr>
              <a:t>Future Scope</a:t>
            </a:r>
            <a:endParaRPr b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/>
          <p:nvPr>
            <p:ph type="title"/>
          </p:nvPr>
        </p:nvSpPr>
        <p:spPr>
          <a:xfrm>
            <a:off x="1458450" y="2565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THANK YOU!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4"/>
          <p:cNvSpPr txBox="1"/>
          <p:nvPr>
            <p:ph type="title"/>
          </p:nvPr>
        </p:nvSpPr>
        <p:spPr>
          <a:xfrm>
            <a:off x="4337500" y="514150"/>
            <a:ext cx="3156300" cy="5391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cxnSp>
        <p:nvCxnSpPr>
          <p:cNvPr id="76" name="Google Shape;76;p14"/>
          <p:cNvCxnSpPr>
            <a:stCxn id="75" idx="2"/>
            <a:endCxn id="77" idx="0"/>
          </p:cNvCxnSpPr>
          <p:nvPr/>
        </p:nvCxnSpPr>
        <p:spPr>
          <a:xfrm>
            <a:off x="5915650" y="1053250"/>
            <a:ext cx="0" cy="238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" name="Google Shape;77;p14"/>
          <p:cNvSpPr txBox="1"/>
          <p:nvPr>
            <p:ph type="title"/>
          </p:nvPr>
        </p:nvSpPr>
        <p:spPr>
          <a:xfrm>
            <a:off x="4337500" y="3436283"/>
            <a:ext cx="3156300" cy="539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cxnSp>
        <p:nvCxnSpPr>
          <p:cNvPr id="78" name="Google Shape;78;p14"/>
          <p:cNvCxnSpPr>
            <a:stCxn id="77" idx="2"/>
            <a:endCxn id="79" idx="0"/>
          </p:cNvCxnSpPr>
          <p:nvPr/>
        </p:nvCxnSpPr>
        <p:spPr>
          <a:xfrm>
            <a:off x="5915650" y="3975383"/>
            <a:ext cx="0" cy="41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4"/>
          <p:cNvSpPr txBox="1"/>
          <p:nvPr>
            <p:ph type="title"/>
          </p:nvPr>
        </p:nvSpPr>
        <p:spPr>
          <a:xfrm>
            <a:off x="4337501" y="4391340"/>
            <a:ext cx="3156300" cy="539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Suggestions</a:t>
            </a:r>
            <a:endParaRPr/>
          </a:p>
        </p:txBody>
      </p:sp>
      <p:cxnSp>
        <p:nvCxnSpPr>
          <p:cNvPr id="80" name="Google Shape;80;p14"/>
          <p:cNvCxnSpPr>
            <a:endCxn id="81" idx="0"/>
          </p:cNvCxnSpPr>
          <p:nvPr/>
        </p:nvCxnSpPr>
        <p:spPr>
          <a:xfrm>
            <a:off x="5915650" y="1129383"/>
            <a:ext cx="0" cy="34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4"/>
          <p:cNvSpPr txBox="1"/>
          <p:nvPr>
            <p:ph type="title"/>
          </p:nvPr>
        </p:nvSpPr>
        <p:spPr>
          <a:xfrm>
            <a:off x="4337500" y="1473783"/>
            <a:ext cx="3156300" cy="539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cxnSp>
        <p:nvCxnSpPr>
          <p:cNvPr id="82" name="Google Shape;82;p14"/>
          <p:cNvCxnSpPr>
            <a:stCxn id="81" idx="2"/>
            <a:endCxn id="83" idx="0"/>
          </p:cNvCxnSpPr>
          <p:nvPr/>
        </p:nvCxnSpPr>
        <p:spPr>
          <a:xfrm>
            <a:off x="5915650" y="2012883"/>
            <a:ext cx="0" cy="44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14"/>
          <p:cNvSpPr txBox="1"/>
          <p:nvPr>
            <p:ph type="title"/>
          </p:nvPr>
        </p:nvSpPr>
        <p:spPr>
          <a:xfrm>
            <a:off x="4337501" y="2455028"/>
            <a:ext cx="3156300" cy="539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400050" y="11690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The Problem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400050" y="213885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The Washington DC Metropolitan area has some of the worst traffic. With the MWCORG dataset we which to analyze and paint a story that illustrates what happens during these traffic conditions.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2350" y="3345855"/>
            <a:ext cx="4444452" cy="1616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cxnSp>
        <p:nvCxnSpPr>
          <p:cNvPr id="96" name="Google Shape;96;p16"/>
          <p:cNvCxnSpPr/>
          <p:nvPr/>
        </p:nvCxnSpPr>
        <p:spPr>
          <a:xfrm>
            <a:off x="90838" y="2935925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6"/>
          <p:cNvSpPr txBox="1"/>
          <p:nvPr>
            <p:ph type="title"/>
          </p:nvPr>
        </p:nvSpPr>
        <p:spPr>
          <a:xfrm>
            <a:off x="166487" y="293593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166487" y="3234288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Research: Analyzed dataset and overall traffic themes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9" name="Google Shape;99;p16"/>
          <p:cNvCxnSpPr/>
          <p:nvPr/>
        </p:nvCxnSpPr>
        <p:spPr>
          <a:xfrm>
            <a:off x="2357513" y="27174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6"/>
          <p:cNvSpPr txBox="1"/>
          <p:nvPr>
            <p:ph type="title"/>
          </p:nvPr>
        </p:nvSpPr>
        <p:spPr>
          <a:xfrm>
            <a:off x="2442687" y="26126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1" name="Google Shape;101;p16"/>
          <p:cNvSpPr txBox="1"/>
          <p:nvPr>
            <p:ph idx="1" type="body"/>
          </p:nvPr>
        </p:nvSpPr>
        <p:spPr>
          <a:xfrm>
            <a:off x="2442687" y="288460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Explore: </a:t>
            </a: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Exploratory</a:t>
            </a: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analyzation of our data and themes do we see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2" name="Google Shape;102;p16"/>
          <p:cNvCxnSpPr/>
          <p:nvPr/>
        </p:nvCxnSpPr>
        <p:spPr>
          <a:xfrm>
            <a:off x="4809738" y="25196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" name="Google Shape;103;p16"/>
          <p:cNvSpPr txBox="1"/>
          <p:nvPr>
            <p:ph type="title"/>
          </p:nvPr>
        </p:nvSpPr>
        <p:spPr>
          <a:xfrm>
            <a:off x="4875862" y="2369970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4875862" y="266877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Hypothesis: Formulate questions and conduct </a:t>
            </a: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hypothesis</a:t>
            </a: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testing in dataset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5" name="Google Shape;105;p16"/>
          <p:cNvGrpSpPr/>
          <p:nvPr/>
        </p:nvGrpSpPr>
        <p:grpSpPr>
          <a:xfrm>
            <a:off x="90855" y="3558248"/>
            <a:ext cx="7171200" cy="1520400"/>
            <a:chOff x="929030" y="3219698"/>
            <a:chExt cx="7171200" cy="1520400"/>
          </a:xfrm>
        </p:grpSpPr>
        <p:cxnSp>
          <p:nvCxnSpPr>
            <p:cNvPr id="106" name="Google Shape;106;p16"/>
            <p:cNvCxnSpPr>
              <a:stCxn id="107" idx="6"/>
              <a:endCxn id="108" idx="2"/>
            </p:cNvCxnSpPr>
            <p:nvPr/>
          </p:nvCxnSpPr>
          <p:spPr>
            <a:xfrm flipH="1" rot="10800000">
              <a:off x="1537730" y="3865007"/>
              <a:ext cx="6562500" cy="1149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07" name="Google Shape;107;p16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3068858" y="3418030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>
              <a:off x="5620889" y="3219698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16"/>
          <p:cNvSpPr/>
          <p:nvPr/>
        </p:nvSpPr>
        <p:spPr>
          <a:xfrm>
            <a:off x="7261975" y="3328025"/>
            <a:ext cx="1732500" cy="1750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16"/>
          <p:cNvCxnSpPr/>
          <p:nvPr/>
        </p:nvCxnSpPr>
        <p:spPr>
          <a:xfrm>
            <a:off x="7007138" y="21957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6"/>
          <p:cNvSpPr txBox="1"/>
          <p:nvPr>
            <p:ph type="title"/>
          </p:nvPr>
        </p:nvSpPr>
        <p:spPr>
          <a:xfrm>
            <a:off x="7073262" y="2046020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4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7073262" y="234482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Visualization</a:t>
            </a: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: Graph, map, and cross reference our findings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7525" y="3896375"/>
            <a:ext cx="828768" cy="767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6475" y="4084172"/>
            <a:ext cx="392068" cy="39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4400" y="3799148"/>
            <a:ext cx="1038579" cy="103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77774" y="3463299"/>
            <a:ext cx="1300903" cy="1300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8050"/>
            <a:ext cx="3868900" cy="481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6325" y="178050"/>
            <a:ext cx="4417850" cy="472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875" y="737000"/>
            <a:ext cx="8238226" cy="4151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638877"/>
            <a:ext cx="8991600" cy="4070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0475" y="841125"/>
            <a:ext cx="6714750" cy="396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/>
          <p:nvPr/>
        </p:nvSpPr>
        <p:spPr>
          <a:xfrm>
            <a:off x="0" y="0"/>
            <a:ext cx="8659500" cy="16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Finding a relationship between Total traffic and Distance from the nearest metro 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Findings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Traffic around borders and intersections is the highest </a:t>
            </a:r>
            <a:b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High traffic around the region shows high economic activity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48" name="Google Shape;148;p21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{8D8BC209-B778-4C07-8022-AED703B4542F}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9" name="Google Shape;149;p21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6796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1"/>
          <p:cNvSpPr/>
          <p:nvPr/>
        </p:nvSpPr>
        <p:spPr>
          <a:xfrm>
            <a:off x="7617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21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